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 Herman" initials="KH" lastIdx="1" clrIdx="0">
    <p:extLst>
      <p:ext uri="{19B8F6BF-5375-455C-9EA6-DF929625EA0E}">
        <p15:presenceInfo xmlns:p15="http://schemas.microsoft.com/office/powerpoint/2012/main" userId="S::kris.herman@3dmoleculardesigns.com::ebb3455e-9ef8-4c5a-a8c2-450eea55e3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83" d="100"/>
          <a:sy n="83" d="100"/>
        </p:scale>
        <p:origin x="9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1EC5C-AB3D-4C2D-920D-1A5FFB577C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9D2A31-1C30-4534-B873-0FF71FEFC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9D99D-DBE9-402A-80D2-567D3AAB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B458B2-6D4A-45E8-8A10-65DB0EE49BD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50FEA-6BC1-40A6-AB69-BD9FD1061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583ED-36DC-4909-8E11-33007CDBB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C1BAEC-9A6B-45A4-A110-9E592C69D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89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4E86D-F183-4D4F-B3FD-914ECEC79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55638-683A-421C-BCE1-45F4F1F2C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5A9B4-27AF-4A5B-9C00-663DD5053F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B458B2-6D4A-45E8-8A10-65DB0EE49BD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8334D-7DE9-48A8-99BE-1D1EF4FF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DDEC7-8A86-4292-A050-B8526AEBA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C1BAEC-9A6B-45A4-A110-9E592C69D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6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BF9DA8-0543-408F-A955-799B8C30D8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81E8A2-D15D-429A-9904-2BA13E081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FB1E3-4E21-420C-A0BA-7A1FF504A2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B458B2-6D4A-45E8-8A10-65DB0EE49BD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EFADB-738B-4991-BFBF-0E055C0C9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5E973-E9EA-4F92-B41E-1C3597EE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C1BAEC-9A6B-45A4-A110-9E592C69D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0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288F7-8D20-4CCD-AD11-2C7364BDB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2BB79-E632-4877-9847-74FE40818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47C1F-AAE8-457F-A9A8-62A2F6639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B458B2-6D4A-45E8-8A10-65DB0EE49BD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F4BBE-5470-4080-8CD9-A17ABDD34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1731D-53C2-44A0-8A1B-FC5C4EBF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C1BAEC-9A6B-45A4-A110-9E592C69D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0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31722-BD78-4EAE-8680-23B363C97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52BA7-49BE-47B0-89D9-09468C124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40CCA-9B12-421A-9F32-2DCDC47ED1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B458B2-6D4A-45E8-8A10-65DB0EE49BD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97543-0254-4ADB-85D9-8CCCE6545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5CD24-0A28-4D25-8048-4EAF467C7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C1BAEC-9A6B-45A4-A110-9E592C69D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0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458D0-5CC2-45B7-AFF2-18EE714B0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1776D-1D6C-44C5-97D1-1EE1FF3864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5FCE4D-3906-40F6-8DE5-957851FA3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E3410A-833E-4F6C-B903-F918952254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B458B2-6D4A-45E8-8A10-65DB0EE49BD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7C4D17-FD8E-4324-B968-56F6D5278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FCE313-2827-4ACF-95A6-4A69387A7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C1BAEC-9A6B-45A4-A110-9E592C69D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8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A0ADA-7222-4E96-BF6F-F139ED773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8E8C88-6319-4594-89E0-F3F8BEFDE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95647-1EA6-4DE9-9607-AFBFB5365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5B9802-FCC9-448F-9F09-625B814E25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0A9832-520E-44C2-A845-B50D731318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055AAF-818E-4A00-BEF0-9E6EBECB64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B458B2-6D4A-45E8-8A10-65DB0EE49BD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321757-9DFB-439C-968E-5E19AB517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B2FF45-CCF1-489F-B051-1C5293569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C1BAEC-9A6B-45A4-A110-9E592C69D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21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D5F61-2347-4B42-B11E-467E5D2B6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0C25FD-92BE-4FD1-8324-7C7B3AE30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B458B2-6D4A-45E8-8A10-65DB0EE49BD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C4123B-7799-41C1-B900-0044141A2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8CA0C6-D774-4C65-B97F-E590E2594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C1BAEC-9A6B-45A4-A110-9E592C69D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14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2E352E-8A50-4FE8-8437-A32ECE39C4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B458B2-6D4A-45E8-8A10-65DB0EE49BD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5E81E5-A7CC-40CE-BE2A-6051D174B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7D480B-72CB-48C0-A175-2D0F78476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C1BAEC-9A6B-45A4-A110-9E592C69D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91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18146-9D33-4F05-B5B4-7A0CA6204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74FB5-ACA2-45C0-B314-386C04646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373FB1-1B04-4730-94F8-A861F161F3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B9DD0A-00A8-4652-97FA-5A7AC70F95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B458B2-6D4A-45E8-8A10-65DB0EE49BD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FBDC1-7EAA-4745-A1CF-9FC3E5B0D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D4E521-76EA-4E0C-948B-351B17CB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C1BAEC-9A6B-45A4-A110-9E592C69D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43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5A228-6B14-4C51-AF67-56C5141D1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E18950-454B-416D-B5C4-4A0AD6023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78B79-6038-4153-BFD1-F197B5C3A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7E21BB-8847-40CD-BCC0-796837CA86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B458B2-6D4A-45E8-8A10-65DB0EE49BD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721283-66E8-4D0B-9F85-10431A4CD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6FC47-FE4F-442A-AC87-13DBB181A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C1BAEC-9A6B-45A4-A110-9E592C69D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2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813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11.jpg"/><Relationship Id="rId5" Type="http://schemas.openxmlformats.org/officeDocument/2006/relationships/image" Target="../media/image5.jpg"/><Relationship Id="rId10" Type="http://schemas.openxmlformats.org/officeDocument/2006/relationships/image" Target="../media/image10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3164D6-8DD5-4C89-8BF2-CD14340D946F}"/>
              </a:ext>
            </a:extLst>
          </p:cNvPr>
          <p:cNvSpPr txBox="1"/>
          <p:nvPr/>
        </p:nvSpPr>
        <p:spPr>
          <a:xfrm>
            <a:off x="2636874" y="341918"/>
            <a:ext cx="9183651" cy="238526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/>
              <a:t>Shuffling the Antibody Gene</a:t>
            </a:r>
          </a:p>
          <a:p>
            <a:endParaRPr lang="en-US" sz="1400" dirty="0"/>
          </a:p>
          <a:p>
            <a:r>
              <a:rPr lang="en-US" sz="1300" dirty="0"/>
              <a:t>Antibody diversity is the result of the antibody gene being shuffled differently in each antibody-producing B-cell.  The light chain gene has several different V and D regions, and the heavy chain gene has several different V, D and J regions. As each B-cell matures, a single copy of each region is retained, and the other copies are deleted.</a:t>
            </a:r>
          </a:p>
          <a:p>
            <a:endParaRPr lang="en-US" sz="1300" dirty="0"/>
          </a:p>
          <a:p>
            <a:r>
              <a:rPr lang="en-US" sz="1300" dirty="0"/>
              <a:t>Using the movable V, D and J regions below, </a:t>
            </a:r>
            <a:r>
              <a:rPr lang="en-US" sz="1300" b="1" dirty="0"/>
              <a:t>remove all but one copy of each region </a:t>
            </a:r>
            <a:r>
              <a:rPr lang="en-US" sz="1300" dirty="0"/>
              <a:t>– building a unique antibody gene in the process.</a:t>
            </a:r>
          </a:p>
          <a:p>
            <a:endParaRPr lang="en-US" sz="1300" dirty="0"/>
          </a:p>
          <a:p>
            <a:r>
              <a:rPr lang="en-US" sz="1300" dirty="0"/>
              <a:t>Antibody genes are further diversified by cropping small regions off the beginning or end of each V, D or J region.  Demonstrate this using the PowerPoint “Crop” tool to remove a bit at the beginning or end of each V, D or J region.  The crop tool is available on the right side of the “Picture Format” tab at the top of the window.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4E84FB-F68F-4FF8-9BA4-7DECCB69CE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326" y="5490146"/>
            <a:ext cx="560544" cy="340002"/>
          </a:xfrm>
          <a:prstGeom prst="rect">
            <a:avLst/>
          </a:prstGeom>
        </p:spPr>
      </p:pic>
      <p:pic>
        <p:nvPicPr>
          <p:cNvPr id="6" name="Picture 5" descr="A picture containing text, screenshot, clipart&#10;&#10;Description automatically generated">
            <a:extLst>
              <a:ext uri="{FF2B5EF4-FFF2-40B4-BE49-F238E27FC236}">
                <a16:creationId xmlns:a16="http://schemas.microsoft.com/office/drawing/2014/main" id="{D558956E-1EC8-4CD5-8EA6-832E4AC30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984" y="5490146"/>
            <a:ext cx="560544" cy="340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FADA75-E58C-42D6-A8AF-76BE2E7B51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626" y="5490146"/>
            <a:ext cx="560544" cy="340002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4E9D6A55-A954-44F8-9D55-8EB161119C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327" y="5490146"/>
            <a:ext cx="560544" cy="340002"/>
          </a:xfrm>
          <a:prstGeom prst="rect">
            <a:avLst/>
          </a:prstGeom>
        </p:spPr>
      </p:pic>
      <p:pic>
        <p:nvPicPr>
          <p:cNvPr id="18" name="Picture 17" descr="Text, logo&#10;&#10;Description automatically generated">
            <a:extLst>
              <a:ext uri="{FF2B5EF4-FFF2-40B4-BE49-F238E27FC236}">
                <a16:creationId xmlns:a16="http://schemas.microsoft.com/office/drawing/2014/main" id="{ABE37162-1DBC-4454-A3F1-E834932560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0" y="5490146"/>
            <a:ext cx="560544" cy="34000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A1C0BE8-6CE6-472C-BE84-8C6E394F5A5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582" y="5490146"/>
            <a:ext cx="560544" cy="34000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0CD4A02-D7B8-4B7A-AA5C-2731BFE6DEC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801" y="5490146"/>
            <a:ext cx="560544" cy="340002"/>
          </a:xfrm>
          <a:prstGeom prst="rect">
            <a:avLst/>
          </a:prstGeom>
        </p:spPr>
      </p:pic>
      <p:pic>
        <p:nvPicPr>
          <p:cNvPr id="24" name="Picture 23" descr="A picture containing logo&#10;&#10;Description automatically generated">
            <a:extLst>
              <a:ext uri="{FF2B5EF4-FFF2-40B4-BE49-F238E27FC236}">
                <a16:creationId xmlns:a16="http://schemas.microsoft.com/office/drawing/2014/main" id="{BC2F22FF-318C-4372-8134-B33EB6FAF89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782" y="5490146"/>
            <a:ext cx="560544" cy="34000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8D52273-2743-44F0-8986-6D803F184E9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538" y="5490146"/>
            <a:ext cx="560544" cy="340002"/>
          </a:xfrm>
          <a:prstGeom prst="rect">
            <a:avLst/>
          </a:prstGeom>
        </p:spPr>
      </p:pic>
      <p:pic>
        <p:nvPicPr>
          <p:cNvPr id="27" name="Picture 26" descr="A picture containing text, screenshot, clipart&#10;&#10;Description automatically generated">
            <a:extLst>
              <a:ext uri="{FF2B5EF4-FFF2-40B4-BE49-F238E27FC236}">
                <a16:creationId xmlns:a16="http://schemas.microsoft.com/office/drawing/2014/main" id="{6B1FFD0B-B4AA-4777-A819-BB1B41E91F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923" y="4012133"/>
            <a:ext cx="560544" cy="34000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5CEC06B-9D77-49A8-941E-0B4135F952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565" y="4012133"/>
            <a:ext cx="560544" cy="340002"/>
          </a:xfrm>
          <a:prstGeom prst="rect">
            <a:avLst/>
          </a:prstGeom>
        </p:spPr>
      </p:pic>
      <p:pic>
        <p:nvPicPr>
          <p:cNvPr id="29" name="Picture 28" descr="Text, logo&#10;&#10;Description automatically generated">
            <a:extLst>
              <a:ext uri="{FF2B5EF4-FFF2-40B4-BE49-F238E27FC236}">
                <a16:creationId xmlns:a16="http://schemas.microsoft.com/office/drawing/2014/main" id="{80274B86-70DC-4CB8-93D5-DC8E51AA2E2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69" y="4012133"/>
            <a:ext cx="560544" cy="34000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E9DC190-D421-4FB2-8869-B821498A971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521" y="4012133"/>
            <a:ext cx="560544" cy="340002"/>
          </a:xfrm>
          <a:prstGeom prst="rect">
            <a:avLst/>
          </a:prstGeom>
        </p:spPr>
      </p:pic>
      <p:pic>
        <p:nvPicPr>
          <p:cNvPr id="31" name="Picture 30" descr="A picture containing logo&#10;&#10;Description automatically generated">
            <a:extLst>
              <a:ext uri="{FF2B5EF4-FFF2-40B4-BE49-F238E27FC236}">
                <a16:creationId xmlns:a16="http://schemas.microsoft.com/office/drawing/2014/main" id="{697784D2-9C54-4A1B-8786-330336B716E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721" y="4012133"/>
            <a:ext cx="560544" cy="34000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D63C4E8-1699-48C6-BBBD-CE0C8CAFC3B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477" y="4012133"/>
            <a:ext cx="560544" cy="34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939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3164D6-8DD5-4C89-8BF2-CD14340D946F}"/>
              </a:ext>
            </a:extLst>
          </p:cNvPr>
          <p:cNvSpPr txBox="1"/>
          <p:nvPr/>
        </p:nvSpPr>
        <p:spPr>
          <a:xfrm>
            <a:off x="236291" y="1264736"/>
            <a:ext cx="2294257" cy="35855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/>
              <a:t>Antigen Binding</a:t>
            </a:r>
          </a:p>
          <a:p>
            <a:endParaRPr lang="en-US" sz="1400" dirty="0"/>
          </a:p>
          <a:p>
            <a:r>
              <a:rPr lang="en-US" sz="1300" dirty="0"/>
              <a:t>The unique shuffling of the V, D and J regions in the heavy chain gene and the V and D regions in the light chain gene result in a unique translated antibody protein.</a:t>
            </a:r>
          </a:p>
          <a:p>
            <a:endParaRPr lang="en-US" sz="1300" dirty="0"/>
          </a:p>
          <a:p>
            <a:r>
              <a:rPr lang="en-US" sz="1300" dirty="0"/>
              <a:t>This unique antibody protein will bind to a specific antigen that complements its antigen binding domain</a:t>
            </a:r>
            <a:r>
              <a:rPr lang="en-US" sz="1300" b="1" dirty="0"/>
              <a:t>. Move the two antigens shown on the far right</a:t>
            </a:r>
            <a:r>
              <a:rPr lang="en-US" sz="1300" dirty="0"/>
              <a:t> to see which antigen might bind best to this unique antibody.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166D41-9247-4A4F-8421-517115C3F0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2052" y="3800467"/>
            <a:ext cx="2448557" cy="2210961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93572ED5-E1E7-4907-8FB0-3517A0F339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140" y="852867"/>
            <a:ext cx="1920567" cy="221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793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B964E229AE904C840342B739320C07" ma:contentTypeVersion="8" ma:contentTypeDescription="Create a new document." ma:contentTypeScope="" ma:versionID="60a7ce2f374ca26391ad447cdaec67c2">
  <xsd:schema xmlns:xsd="http://www.w3.org/2001/XMLSchema" xmlns:xs="http://www.w3.org/2001/XMLSchema" xmlns:p="http://schemas.microsoft.com/office/2006/metadata/properties" xmlns:ns2="fccfdd5f-3cf6-48f3-9c58-398738ebd059" xmlns:ns3="256d1f37-a5bf-40ea-9e3b-df9e783b5a8c" targetNamespace="http://schemas.microsoft.com/office/2006/metadata/properties" ma:root="true" ma:fieldsID="9db3e2981abd2994dae929c5fe649a87" ns2:_="" ns3:_="">
    <xsd:import namespace="fccfdd5f-3cf6-48f3-9c58-398738ebd059"/>
    <xsd:import namespace="256d1f37-a5bf-40ea-9e3b-df9e783b5a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cfdd5f-3cf6-48f3-9c58-398738ebd0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6d1f37-a5bf-40ea-9e3b-df9e783b5a8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56d1f37-a5bf-40ea-9e3b-df9e783b5a8c">
      <UserInfo>
        <DisplayName>Mark Hoelzer</DisplayName>
        <AccountId>20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BAD7A9-B152-42D4-9E25-5FA3A56B20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cfdd5f-3cf6-48f3-9c58-398738ebd059"/>
    <ds:schemaRef ds:uri="256d1f37-a5bf-40ea-9e3b-df9e783b5a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5403F6-424B-4904-9914-06850F8A63B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256d1f37-a5bf-40ea-9e3b-df9e783b5a8c"/>
    <ds:schemaRef ds:uri="fccfdd5f-3cf6-48f3-9c58-398738ebd05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F6B2FD8-036C-4A6D-987C-FBCD8C2D65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9198</TotalTime>
  <Words>246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Hoelzer, Mark</dc:creator>
  <cp:lastModifiedBy>Hoelzer, Mark</cp:lastModifiedBy>
  <cp:revision>125</cp:revision>
  <dcterms:created xsi:type="dcterms:W3CDTF">2020-08-12T21:10:59Z</dcterms:created>
  <dcterms:modified xsi:type="dcterms:W3CDTF">2021-01-13T20:46:07Z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0x01010087B964E229AE904C840342B739320C07</vt:lpwstr>
  </property>
</Properties>
</file>